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261" r:id="rId6"/>
    <p:sldId id="283" r:id="rId7"/>
    <p:sldId id="279" r:id="rId8"/>
    <p:sldId id="278" r:id="rId9"/>
    <p:sldId id="303" r:id="rId10"/>
    <p:sldId id="300" r:id="rId11"/>
    <p:sldId id="280" r:id="rId12"/>
    <p:sldId id="292" r:id="rId13"/>
    <p:sldId id="309" r:id="rId14"/>
    <p:sldId id="310" r:id="rId15"/>
    <p:sldId id="311" r:id="rId16"/>
    <p:sldId id="312" r:id="rId17"/>
    <p:sldId id="286" r:id="rId18"/>
    <p:sldId id="308" r:id="rId19"/>
    <p:sldId id="301" r:id="rId20"/>
    <p:sldId id="302" r:id="rId21"/>
    <p:sldId id="307" r:id="rId22"/>
    <p:sldId id="263" r:id="rId23"/>
    <p:sldId id="281" r:id="rId24"/>
    <p:sldId id="282" r:id="rId25"/>
    <p:sldId id="275" r:id="rId26"/>
    <p:sldId id="274" r:id="rId27"/>
    <p:sldId id="28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C6FD"/>
    <a:srgbClr val="79AE02"/>
    <a:srgbClr val="067F9C"/>
    <a:srgbClr val="014E52"/>
    <a:srgbClr val="0C596D"/>
    <a:srgbClr val="03556D"/>
    <a:srgbClr val="145C72"/>
    <a:srgbClr val="0000A4"/>
    <a:srgbClr val="1ABEEB"/>
    <a:srgbClr val="1DA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2" autoAdjust="0"/>
    <p:restoredTop sz="94343" autoAdjust="0"/>
  </p:normalViewPr>
  <p:slideViewPr>
    <p:cSldViewPr snapToGrid="0">
      <p:cViewPr varScale="1">
        <p:scale>
          <a:sx n="73" d="100"/>
          <a:sy n="73" d="100"/>
        </p:scale>
        <p:origin x="414" y="72"/>
      </p:cViewPr>
      <p:guideLst/>
    </p:cSldViewPr>
  </p:slideViewPr>
  <p:outlineViewPr>
    <p:cViewPr>
      <p:scale>
        <a:sx n="33" d="100"/>
        <a:sy n="33" d="100"/>
      </p:scale>
      <p:origin x="0" y="-1260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21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4C92B-6A45-864A-B429-22A9039765DA}" type="datetimeFigureOut">
              <a:rPr lang="en-US" smtClean="0"/>
              <a:t>09-Jan-19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2C3C4-9460-4343-9283-24A378E271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65FE6-BEE9-465E-9202-2D200EDE749C}" type="datetimeFigureOut">
              <a:rPr lang="en-GB" smtClean="0"/>
              <a:t>09/01/2019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DE8F2A-B3D4-43F2-B39B-CD77F64A195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InputId</a:t>
            </a:r>
            <a:r>
              <a:rPr lang="en-US" baseline="0" dirty="0" smtClean="0"/>
              <a:t> is what the app recognizes the element by, it’s ‘name’ within the code</a:t>
            </a:r>
          </a:p>
          <a:p>
            <a:r>
              <a:rPr lang="en-US" baseline="0" dirty="0" smtClean="0"/>
              <a:t>The label is what is displayed on the app and this is optional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4986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DE8F2A-B3D4-43F2-B39B-CD77F64A1950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8312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992" y="124953"/>
            <a:ext cx="11944014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9784080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9784080" cy="1737360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23026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35999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23026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35999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99200" y="0"/>
            <a:ext cx="58928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493776"/>
            <a:ext cx="5170715" cy="1089529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1499" y="2061165"/>
            <a:ext cx="5045529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499" y="2708227"/>
            <a:ext cx="5045529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123987" y="124955"/>
            <a:ext cx="11953415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114590" y="4581492"/>
            <a:ext cx="11962815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tx1"/>
                </a:solidFill>
              </a:rPr>
              <a:pPr/>
              <a:t>‹#›</a:t>
            </a:fld>
            <a:endParaRPr lang="en-GB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6314" y="1825625"/>
            <a:ext cx="5306787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89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0215"/>
            <a:ext cx="3932237" cy="155718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00215"/>
            <a:ext cx="6172200" cy="536877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0215"/>
            <a:ext cx="3932237" cy="155718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00215"/>
            <a:ext cx="6172200" cy="5368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0650" y="136525"/>
            <a:ext cx="11950700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500" y="4022725"/>
            <a:ext cx="1003300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6550" y="3269342"/>
            <a:ext cx="1155366" cy="2576090"/>
          </a:xfrm>
          <a:noFill/>
        </p:spPr>
        <p:txBody>
          <a:bodyPr wrap="square" lIns="182880" tIns="182880" rIns="182880" bIns="9144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4907643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12192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3992" y="4587876"/>
            <a:ext cx="11944014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3860800"/>
            <a:ext cx="9666514" cy="1686720"/>
          </a:xfrm>
        </p:spPr>
        <p:txBody>
          <a:bodyPr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Header 2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5610170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38900" y="1463346"/>
            <a:ext cx="5181600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38898" y="2149311"/>
            <a:ext cx="5181601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463346"/>
            <a:ext cx="5306787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6314" y="2149311"/>
            <a:ext cx="5306789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1500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20114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500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20114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253331"/>
            <a:ext cx="11174186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63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7320" userDrawn="1">
          <p15:clr>
            <a:srgbClr val="F26B43"/>
          </p15:clr>
        </p15:guide>
        <p15:guide id="5" orient="horz" pos="360" userDrawn="1">
          <p15:clr>
            <a:srgbClr val="F26B43"/>
          </p15:clr>
        </p15:guide>
        <p15:guide id="6" orient="horz" pos="3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shinyapps.io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shinyapps.io/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iny.rstudio.com/gallery/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5012250"/>
            <a:ext cx="10607040" cy="590931"/>
          </a:xfrm>
        </p:spPr>
        <p:txBody>
          <a:bodyPr/>
          <a:lstStyle/>
          <a:p>
            <a:r>
              <a:rPr lang="en-GB" sz="3600" dirty="0" smtClean="0"/>
              <a:t>Shiny</a:t>
            </a:r>
            <a:endParaRPr lang="en-GB" sz="3600" dirty="0"/>
          </a:p>
        </p:txBody>
      </p:sp>
      <p:sp>
        <p:nvSpPr>
          <p:cNvPr id="52" name="Subtitle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Web development through R</a:t>
            </a:r>
            <a:endParaRPr lang="en-GB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64" b="174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075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5" y="1463040"/>
            <a:ext cx="11288485" cy="477009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800" dirty="0" smtClean="0"/>
              <a:t>Add </a:t>
            </a:r>
            <a:r>
              <a:rPr lang="en-US" sz="2800" u="sng" dirty="0" smtClean="0"/>
              <a:t>inputs</a:t>
            </a:r>
            <a:r>
              <a:rPr lang="en-US" sz="2800" dirty="0" smtClean="0"/>
              <a:t> to the </a:t>
            </a:r>
            <a:r>
              <a:rPr lang="en-US" sz="2800" dirty="0" err="1" smtClean="0"/>
              <a:t>ui</a:t>
            </a:r>
            <a:r>
              <a:rPr lang="en-US" sz="2800" dirty="0" smtClean="0"/>
              <a:t> with </a:t>
            </a:r>
            <a:r>
              <a:rPr lang="en-US" sz="2800" b="1" dirty="0" smtClean="0"/>
              <a:t>*</a:t>
            </a:r>
            <a:r>
              <a:rPr lang="en-US" sz="2800" b="1" dirty="0" smtClean="0">
                <a:solidFill>
                  <a:schemeClr val="tx1"/>
                </a:solidFill>
              </a:rPr>
              <a:t>Input() </a:t>
            </a:r>
            <a:r>
              <a:rPr lang="en-US" sz="2800" dirty="0" smtClean="0"/>
              <a:t>functions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400" dirty="0" smtClean="0"/>
              <a:t>e.g.  </a:t>
            </a:r>
            <a:r>
              <a:rPr lang="en-US" sz="2400" dirty="0" err="1" smtClean="0"/>
              <a:t>numeric</a:t>
            </a:r>
            <a:r>
              <a:rPr lang="en-US" sz="2400" b="1" dirty="0" err="1" smtClean="0">
                <a:solidFill>
                  <a:srgbClr val="FF0000"/>
                </a:solidFill>
              </a:rPr>
              <a:t>Input</a:t>
            </a:r>
            <a:r>
              <a:rPr lang="en-US" sz="2400" dirty="0" smtClean="0"/>
              <a:t>( </a:t>
            </a:r>
            <a:r>
              <a:rPr lang="en-US" sz="2400" dirty="0" err="1" smtClean="0"/>
              <a:t>inputId</a:t>
            </a:r>
            <a:r>
              <a:rPr lang="en-US" sz="2400" dirty="0" smtClean="0"/>
              <a:t> = ‘n’, label = ‘Sample Size’, value = 25)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800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Add </a:t>
            </a:r>
            <a:r>
              <a:rPr lang="en-US" sz="2800" u="sng" dirty="0" smtClean="0"/>
              <a:t>outputs</a:t>
            </a:r>
            <a:r>
              <a:rPr lang="en-US" sz="2800" dirty="0" smtClean="0"/>
              <a:t> to the </a:t>
            </a:r>
            <a:r>
              <a:rPr lang="en-US" sz="2800" dirty="0" err="1" smtClean="0"/>
              <a:t>ui</a:t>
            </a:r>
            <a:r>
              <a:rPr lang="en-US" sz="2800" dirty="0" smtClean="0"/>
              <a:t> with </a:t>
            </a:r>
            <a:r>
              <a:rPr lang="en-US" sz="2800" b="1" dirty="0" smtClean="0"/>
              <a:t>*</a:t>
            </a:r>
            <a:r>
              <a:rPr lang="en-US" sz="2800" b="1" dirty="0" smtClean="0">
                <a:solidFill>
                  <a:schemeClr val="tx1"/>
                </a:solidFill>
              </a:rPr>
              <a:t>Output() </a:t>
            </a:r>
            <a:r>
              <a:rPr lang="en-US" sz="2800" dirty="0" smtClean="0"/>
              <a:t>functions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400" dirty="0" smtClean="0"/>
              <a:t>e.g. </a:t>
            </a:r>
            <a:r>
              <a:rPr lang="en-US" sz="2400" dirty="0" err="1" smtClean="0"/>
              <a:t>plot</a:t>
            </a:r>
            <a:r>
              <a:rPr lang="en-US" sz="2400" b="1" dirty="0" err="1" smtClean="0">
                <a:solidFill>
                  <a:srgbClr val="FF0000"/>
                </a:solidFill>
              </a:rPr>
              <a:t>Output</a:t>
            </a:r>
            <a:r>
              <a:rPr lang="en-US" sz="2400" dirty="0" smtClean="0"/>
              <a:t>( </a:t>
            </a:r>
            <a:r>
              <a:rPr lang="en-US" sz="2400" dirty="0" err="1" smtClean="0"/>
              <a:t>outputId</a:t>
            </a:r>
            <a:r>
              <a:rPr lang="en-US" sz="2400" dirty="0" smtClean="0"/>
              <a:t> = ‘histogram’)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7949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46314" y="1384662"/>
            <a:ext cx="11288485" cy="477009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400" dirty="0" smtClean="0"/>
              <a:t>Tell the server how to render outputs in R by;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Referring to outputs with </a:t>
            </a:r>
            <a:r>
              <a:rPr lang="en-US" sz="2400" b="1" dirty="0" smtClean="0"/>
              <a:t>output$</a:t>
            </a:r>
            <a:r>
              <a:rPr lang="en-US" sz="2400" dirty="0" smtClean="0"/>
              <a:t>&lt;</a:t>
            </a:r>
            <a:r>
              <a:rPr lang="en-US" sz="2400" dirty="0" err="1" smtClean="0"/>
              <a:t>outputId</a:t>
            </a:r>
            <a:r>
              <a:rPr lang="en-US" sz="2400" dirty="0"/>
              <a:t> </a:t>
            </a:r>
            <a:r>
              <a:rPr lang="en-US" sz="2400" dirty="0" smtClean="0"/>
              <a:t>/ name&gt;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smtClean="0"/>
              <a:t>e.g. </a:t>
            </a:r>
            <a:r>
              <a:rPr lang="en-US" dirty="0" err="1" smtClean="0"/>
              <a:t>output$histogram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sz="2400" dirty="0" smtClean="0"/>
              <a:t>Referring to inputs with </a:t>
            </a:r>
            <a:r>
              <a:rPr lang="en-US" sz="2400" b="1" dirty="0" smtClean="0"/>
              <a:t>input$</a:t>
            </a:r>
            <a:r>
              <a:rPr lang="en-US" sz="2400" dirty="0" smtClean="0"/>
              <a:t>&lt;</a:t>
            </a:r>
            <a:r>
              <a:rPr lang="en-US" sz="2400" dirty="0" err="1"/>
              <a:t>inputId</a:t>
            </a:r>
            <a:r>
              <a:rPr lang="en-US" sz="2400" dirty="0"/>
              <a:t> / </a:t>
            </a:r>
            <a:r>
              <a:rPr lang="en-US" sz="2400" dirty="0" smtClean="0"/>
              <a:t>name&gt;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/>
              <a:t>e.g</a:t>
            </a:r>
            <a:r>
              <a:rPr lang="en-US" dirty="0" smtClean="0"/>
              <a:t>. </a:t>
            </a:r>
            <a:r>
              <a:rPr lang="en-US" dirty="0" err="1" smtClean="0"/>
              <a:t>input$n</a:t>
            </a:r>
            <a:endParaRPr lang="en-US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/>
              <a:t>Wrap this inside a </a:t>
            </a:r>
            <a:r>
              <a:rPr lang="en-US" sz="2400" b="1" dirty="0" smtClean="0"/>
              <a:t>render*() </a:t>
            </a:r>
            <a:r>
              <a:rPr lang="en-US" sz="2400" dirty="0" smtClean="0"/>
              <a:t>function before saving to output.</a:t>
            </a: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dirty="0" smtClean="0"/>
              <a:t>e.g. </a:t>
            </a:r>
            <a:r>
              <a:rPr lang="en-US" b="1" dirty="0" err="1" smtClean="0">
                <a:solidFill>
                  <a:srgbClr val="00B050"/>
                </a:solidFill>
              </a:rPr>
              <a:t>output$</a:t>
            </a:r>
            <a:r>
              <a:rPr lang="en-US" dirty="0" err="1" smtClean="0"/>
              <a:t>histogram</a:t>
            </a:r>
            <a:r>
              <a:rPr lang="en-US" dirty="0" smtClean="0"/>
              <a:t> &lt;- </a:t>
            </a:r>
            <a:r>
              <a:rPr lang="en-US" b="1" dirty="0" err="1" smtClean="0">
                <a:solidFill>
                  <a:srgbClr val="00B050"/>
                </a:solidFill>
              </a:rPr>
              <a:t>renderPlot</a:t>
            </a:r>
            <a:r>
              <a:rPr lang="en-US" dirty="0" smtClean="0"/>
              <a:t>({ </a:t>
            </a:r>
            <a:r>
              <a:rPr lang="en-US" dirty="0" err="1" smtClean="0"/>
              <a:t>hist</a:t>
            </a:r>
            <a:r>
              <a:rPr lang="en-US" dirty="0" smtClean="0"/>
              <a:t>(</a:t>
            </a:r>
            <a:r>
              <a:rPr lang="en-US" dirty="0" err="1" smtClean="0"/>
              <a:t>rnorm</a:t>
            </a:r>
            <a:r>
              <a:rPr lang="en-US" dirty="0" smtClean="0"/>
              <a:t>( </a:t>
            </a:r>
            <a:r>
              <a:rPr lang="en-US" b="1" dirty="0" err="1" smtClean="0">
                <a:solidFill>
                  <a:srgbClr val="00B050"/>
                </a:solidFill>
              </a:rPr>
              <a:t>input$</a:t>
            </a:r>
            <a:r>
              <a:rPr lang="en-US" dirty="0" err="1" smtClean="0"/>
              <a:t>n</a:t>
            </a:r>
            <a:r>
              <a:rPr lang="en-US" b="1" dirty="0"/>
              <a:t> </a:t>
            </a:r>
            <a:r>
              <a:rPr lang="en-US" dirty="0" smtClean="0"/>
              <a:t>)) })</a:t>
            </a: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037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314"/>
          <a:stretch/>
        </p:blipFill>
        <p:spPr>
          <a:xfrm>
            <a:off x="2172107" y="1091146"/>
            <a:ext cx="7332927" cy="543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2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code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6314" y="1410789"/>
            <a:ext cx="1084217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library(shiny)</a:t>
            </a:r>
          </a:p>
          <a:p>
            <a:endParaRPr lang="en-US" sz="2400" dirty="0"/>
          </a:p>
          <a:p>
            <a:r>
              <a:rPr lang="en-US" sz="2400" dirty="0" err="1"/>
              <a:t>ui</a:t>
            </a:r>
            <a:r>
              <a:rPr lang="en-US" sz="2400" dirty="0"/>
              <a:t>&lt;-</a:t>
            </a:r>
            <a:r>
              <a:rPr lang="en-US" sz="2400" dirty="0" err="1"/>
              <a:t>fluidPage</a:t>
            </a:r>
            <a:r>
              <a:rPr lang="en-US" sz="2400" dirty="0"/>
              <a:t>(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numeric</a:t>
            </a:r>
            <a:r>
              <a:rPr lang="en-US" sz="2400" dirty="0" err="1">
                <a:solidFill>
                  <a:srgbClr val="FF0000"/>
                </a:solidFill>
              </a:rPr>
              <a:t>Input</a:t>
            </a:r>
            <a:r>
              <a:rPr lang="en-US" sz="2400" dirty="0"/>
              <a:t>( </a:t>
            </a:r>
            <a:r>
              <a:rPr lang="en-US" sz="2400" dirty="0" err="1"/>
              <a:t>inputId</a:t>
            </a:r>
            <a:r>
              <a:rPr lang="en-US" sz="2400" dirty="0"/>
              <a:t> = 'n', label = 'Sample Size', value = 25),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plot</a:t>
            </a:r>
            <a:r>
              <a:rPr lang="en-US" sz="2400" dirty="0" err="1">
                <a:solidFill>
                  <a:srgbClr val="FF0000"/>
                </a:solidFill>
              </a:rPr>
              <a:t>Output</a:t>
            </a:r>
            <a:r>
              <a:rPr lang="en-US" sz="2400" dirty="0"/>
              <a:t>( </a:t>
            </a:r>
            <a:r>
              <a:rPr lang="en-US" sz="2400" dirty="0" err="1"/>
              <a:t>outputId</a:t>
            </a:r>
            <a:r>
              <a:rPr lang="en-US" sz="2400" dirty="0"/>
              <a:t> = 'histogram')</a:t>
            </a:r>
          </a:p>
          <a:p>
            <a:r>
              <a:rPr lang="en-US" sz="2400" dirty="0"/>
              <a:t>)</a:t>
            </a:r>
          </a:p>
          <a:p>
            <a:endParaRPr lang="en-US" sz="2400" dirty="0"/>
          </a:p>
          <a:p>
            <a:r>
              <a:rPr lang="en-US" sz="2400" dirty="0"/>
              <a:t>server&lt;-function(input, output){</a:t>
            </a:r>
          </a:p>
          <a:p>
            <a:r>
              <a:rPr lang="en-US" sz="2400" dirty="0"/>
              <a:t>  </a:t>
            </a:r>
            <a:r>
              <a:rPr lang="en-US" sz="2400" dirty="0" err="1">
                <a:solidFill>
                  <a:srgbClr val="00B050"/>
                </a:solidFill>
              </a:rPr>
              <a:t>output$</a:t>
            </a:r>
            <a:r>
              <a:rPr lang="en-US" sz="2400" dirty="0" err="1"/>
              <a:t>histogram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00B050"/>
                </a:solidFill>
              </a:rPr>
              <a:t>render</a:t>
            </a:r>
            <a:r>
              <a:rPr lang="en-US" sz="2400" dirty="0" err="1"/>
              <a:t>Plot</a:t>
            </a:r>
            <a:r>
              <a:rPr lang="en-US" sz="2400" dirty="0"/>
              <a:t>({ </a:t>
            </a:r>
            <a:r>
              <a:rPr lang="en-US" sz="2400" dirty="0" err="1"/>
              <a:t>hist</a:t>
            </a:r>
            <a:r>
              <a:rPr lang="en-US" sz="2400" dirty="0"/>
              <a:t>(</a:t>
            </a:r>
            <a:r>
              <a:rPr lang="en-US" sz="2400" dirty="0" err="1"/>
              <a:t>rnorm</a:t>
            </a:r>
            <a:r>
              <a:rPr lang="en-US" sz="2400" dirty="0"/>
              <a:t>( </a:t>
            </a:r>
            <a:r>
              <a:rPr lang="en-US" sz="2400" dirty="0" err="1">
                <a:solidFill>
                  <a:srgbClr val="00B050"/>
                </a:solidFill>
              </a:rPr>
              <a:t>input$</a:t>
            </a:r>
            <a:r>
              <a:rPr lang="en-US" sz="2400" dirty="0" err="1"/>
              <a:t>n</a:t>
            </a:r>
            <a:r>
              <a:rPr lang="en-US" sz="2400" dirty="0"/>
              <a:t> )) })</a:t>
            </a:r>
          </a:p>
          <a:p>
            <a:r>
              <a:rPr lang="en-US" sz="2400" dirty="0"/>
              <a:t>}</a:t>
            </a:r>
          </a:p>
          <a:p>
            <a:endParaRPr lang="en-US" sz="2400" dirty="0"/>
          </a:p>
          <a:p>
            <a:r>
              <a:rPr lang="en-US" sz="2400" dirty="0" err="1"/>
              <a:t>shinyApp</a:t>
            </a:r>
            <a:r>
              <a:rPr lang="en-US" sz="2400" dirty="0"/>
              <a:t>(</a:t>
            </a:r>
            <a:r>
              <a:rPr lang="en-US" sz="2400" dirty="0" err="1"/>
              <a:t>ui,server</a:t>
            </a:r>
            <a:r>
              <a:rPr lang="en-US" sz="2400" dirty="0"/>
              <a:t>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1859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you…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41902" y="1408796"/>
            <a:ext cx="8030935" cy="477009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Examples 1-6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72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/>
          <a:lstStyle/>
          <a:p>
            <a:r>
              <a:rPr lang="en-US" dirty="0" smtClean="0"/>
              <a:t>Examples - </a:t>
            </a:r>
            <a:r>
              <a:rPr lang="en-US" dirty="0">
                <a:solidFill>
                  <a:schemeClr val="accent3"/>
                </a:solidFill>
              </a:rPr>
              <a:t>Built </a:t>
            </a:r>
            <a:r>
              <a:rPr lang="en-US" dirty="0" smtClean="0">
                <a:solidFill>
                  <a:schemeClr val="accent3"/>
                </a:solidFill>
              </a:rPr>
              <a:t>in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95229" y="1240710"/>
            <a:ext cx="10254342" cy="5183077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" t="3687" r="2571" b="4978"/>
          <a:stretch/>
        </p:blipFill>
        <p:spPr>
          <a:xfrm>
            <a:off x="1616584" y="1240710"/>
            <a:ext cx="8611632" cy="518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41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Sharing your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4" y="1384663"/>
            <a:ext cx="8030935" cy="4770098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R scripts</a:t>
            </a:r>
          </a:p>
          <a:p>
            <a:r>
              <a:rPr lang="en-US" dirty="0"/>
              <a:t>This is the </a:t>
            </a:r>
            <a:r>
              <a:rPr lang="en-US" b="1" dirty="0"/>
              <a:t>simplest way to share an app</a:t>
            </a:r>
            <a:r>
              <a:rPr lang="en-US" dirty="0"/>
              <a:t>, but it works only if your users have R on their own computer (and know how to use it). </a:t>
            </a:r>
          </a:p>
          <a:p>
            <a:r>
              <a:rPr lang="en-US" dirty="0" smtClean="0"/>
              <a:t>Users </a:t>
            </a:r>
            <a:r>
              <a:rPr lang="en-US" dirty="0"/>
              <a:t>can use these scripts to launch the app from their own R session, just like you’ve been launching the apps so far in this tutorial</a:t>
            </a:r>
            <a:r>
              <a:rPr lang="en-US" dirty="0" smtClean="0"/>
              <a:t>.</a:t>
            </a:r>
          </a:p>
          <a:p>
            <a:r>
              <a:rPr lang="en-US" dirty="0" smtClean="0"/>
              <a:t>Need a copy of your </a:t>
            </a:r>
            <a:r>
              <a:rPr lang="en-US" dirty="0" err="1" smtClean="0"/>
              <a:t>app.R</a:t>
            </a:r>
            <a:r>
              <a:rPr lang="en-US" dirty="0" smtClean="0"/>
              <a:t> file, as well as any supplemental materials used in your app (e.g. the ‘www’ folder etc.)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793" y="4290751"/>
            <a:ext cx="9839244" cy="231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41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Sharing your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Web page</a:t>
            </a:r>
          </a:p>
          <a:p>
            <a:r>
              <a:rPr lang="en-US" dirty="0"/>
              <a:t>This is definitely the most user friendly way to share a Shiny app. Your users can navigate to your app through the internet with a web browser. They will find your app fully rendered, up to date, and ready to </a:t>
            </a:r>
            <a:r>
              <a:rPr lang="en-US" dirty="0" smtClean="0"/>
              <a:t>go</a:t>
            </a:r>
          </a:p>
          <a:p>
            <a:r>
              <a:rPr lang="en-US" dirty="0" err="1" smtClean="0"/>
              <a:t>Rstudio</a:t>
            </a:r>
            <a:r>
              <a:rPr lang="en-US" dirty="0" smtClean="0"/>
              <a:t> offers 4 ways to host your Shiny app as a web page;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hlinkClick r:id="rId2" action="ppaction://hlinkfile"/>
              </a:rPr>
              <a:t>shinyapps.io</a:t>
            </a:r>
            <a:endParaRPr lang="en-US" sz="1600" dirty="0"/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Shiny Server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Shiny Server </a:t>
            </a:r>
            <a:r>
              <a:rPr lang="en-US" sz="1600" dirty="0" smtClean="0"/>
              <a:t>Pro*</a:t>
            </a:r>
            <a:endParaRPr lang="en-US" sz="1600" dirty="0"/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err="1"/>
              <a:t>RStudio</a:t>
            </a:r>
            <a:r>
              <a:rPr lang="en-US" sz="1600" dirty="0"/>
              <a:t> </a:t>
            </a:r>
            <a:r>
              <a:rPr lang="en-US" sz="1600" dirty="0" smtClean="0"/>
              <a:t>Connect*</a:t>
            </a:r>
          </a:p>
          <a:p>
            <a:pPr marL="457200" lvl="1" indent="0">
              <a:buNone/>
            </a:pPr>
            <a:r>
              <a:rPr lang="en-US" sz="1800" dirty="0" smtClean="0"/>
              <a:t>*for closer control, larger volumes and requires purchase</a:t>
            </a: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350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Shinyapps.io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57795" y="1362001"/>
            <a:ext cx="81512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 smtClean="0"/>
              <a:t>Create </a:t>
            </a:r>
            <a:r>
              <a:rPr lang="en-US" dirty="0"/>
              <a:t>a free or professional account at 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shinyapps.io</a:t>
            </a:r>
            <a:r>
              <a:rPr lang="en-US" dirty="0" smtClean="0"/>
              <a:t>  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 smtClean="0"/>
              <a:t>Click </a:t>
            </a:r>
            <a:r>
              <a:rPr lang="en-US" dirty="0"/>
              <a:t>the </a:t>
            </a:r>
            <a:r>
              <a:rPr lang="en-US" b="1" dirty="0"/>
              <a:t>Publish</a:t>
            </a:r>
            <a:r>
              <a:rPr lang="en-US" dirty="0"/>
              <a:t> icon in the </a:t>
            </a:r>
            <a:r>
              <a:rPr lang="en-US" dirty="0" err="1"/>
              <a:t>RStudio</a:t>
            </a:r>
            <a:r>
              <a:rPr lang="en-US" dirty="0"/>
              <a:t> IDE (&gt;=0.99) </a:t>
            </a:r>
            <a:r>
              <a:rPr lang="en-US" dirty="0" smtClean="0"/>
              <a:t>or </a:t>
            </a:r>
            <a:r>
              <a:rPr lang="en-US" dirty="0"/>
              <a:t>run:  </a:t>
            </a:r>
            <a:r>
              <a:rPr lang="en-US" b="1" dirty="0" err="1"/>
              <a:t>rsconnect</a:t>
            </a:r>
            <a:r>
              <a:rPr lang="en-US" b="1" dirty="0"/>
              <a:t>::</a:t>
            </a:r>
            <a:r>
              <a:rPr lang="en-US" b="1" dirty="0" err="1"/>
              <a:t>deployApp</a:t>
            </a:r>
            <a:r>
              <a:rPr lang="en-US" dirty="0"/>
              <a:t>("&lt;path to directory&gt;")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429" y="3264824"/>
            <a:ext cx="8598898" cy="344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7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Fisheries Informatics Project</a:t>
            </a:r>
            <a:endParaRPr lang="en-GB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" b="49"/>
          <a:stretch>
            <a:fillRect/>
          </a:stretch>
        </p:blipFill>
        <p:spPr/>
      </p:pic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DFFB9D38-CDF6-45F7-A615-007F303B1A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50738" y="3837103"/>
            <a:ext cx="9784080" cy="2183988"/>
          </a:xfrm>
        </p:spPr>
        <p:txBody>
          <a:bodyPr/>
          <a:lstStyle/>
          <a:p>
            <a:r>
              <a:rPr lang="en-US" dirty="0"/>
              <a:t>MI based project aiming to visualize existing data, increase its usage/utility and make it more easily accessible.</a:t>
            </a:r>
          </a:p>
          <a:p>
            <a:r>
              <a:rPr lang="en-US" dirty="0" smtClean="0"/>
              <a:t>Outputs</a:t>
            </a:r>
            <a:r>
              <a:rPr lang="en-US" dirty="0"/>
              <a:t>; </a:t>
            </a:r>
          </a:p>
          <a:p>
            <a:pPr lvl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Species Dashboard</a:t>
            </a:r>
          </a:p>
          <a:p>
            <a:pPr lvl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Digital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Stockbook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IGFS data explorer</a:t>
            </a:r>
          </a:p>
          <a:p>
            <a:pPr lvl="1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 tagging data portal</a:t>
            </a:r>
          </a:p>
        </p:txBody>
      </p:sp>
    </p:spTree>
    <p:extLst>
      <p:ext uri="{BB962C8B-B14F-4D97-AF65-F5344CB8AC3E}">
        <p14:creationId xmlns:p14="http://schemas.microsoft.com/office/powerpoint/2010/main" val="4284431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</a:t>
            </a:r>
            <a:endParaRPr lang="en-GB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65BEEEB-C965-402F-B778-B1CD1494A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11174185" cy="4770098"/>
          </a:xfrm>
        </p:spPr>
        <p:txBody>
          <a:bodyPr/>
          <a:lstStyle/>
          <a:p>
            <a:r>
              <a:rPr lang="en-US" dirty="0" smtClean="0"/>
              <a:t>Workshop sessions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Introduction, Structure &amp; </a:t>
            </a:r>
            <a:r>
              <a:rPr lang="en-US" dirty="0" smtClean="0"/>
              <a:t>Basics - </a:t>
            </a:r>
            <a:r>
              <a:rPr lang="en-US" b="1" dirty="0" smtClean="0"/>
              <a:t>10</a:t>
            </a:r>
            <a:r>
              <a:rPr lang="en-US" b="1" baseline="30000" dirty="0" smtClean="0"/>
              <a:t>th</a:t>
            </a:r>
            <a:r>
              <a:rPr lang="en-US" b="1" dirty="0" smtClean="0"/>
              <a:t> Jan</a:t>
            </a:r>
          </a:p>
          <a:p>
            <a:pPr marL="914400" lvl="2" indent="0">
              <a:buNone/>
            </a:pPr>
            <a:r>
              <a:rPr lang="en-US" dirty="0"/>
              <a:t>– </a:t>
            </a:r>
            <a:r>
              <a:rPr lang="en-US" dirty="0" smtClean="0"/>
              <a:t>Widgets, basic apps and how to share them</a:t>
            </a:r>
            <a:endParaRPr lang="en-US" b="1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More advanced elements – </a:t>
            </a:r>
            <a:r>
              <a:rPr lang="en-US" b="1" dirty="0" smtClean="0"/>
              <a:t>17</a:t>
            </a:r>
            <a:r>
              <a:rPr lang="en-US" b="1" baseline="30000" dirty="0" smtClean="0"/>
              <a:t>th</a:t>
            </a:r>
            <a:r>
              <a:rPr lang="en-US" b="1" dirty="0" smtClean="0"/>
              <a:t> Jan</a:t>
            </a:r>
          </a:p>
          <a:p>
            <a:pPr marL="914400" lvl="2" indent="0">
              <a:buNone/>
            </a:pPr>
            <a:r>
              <a:rPr lang="en-US" dirty="0" smtClean="0"/>
              <a:t>– Layout, themes &amp; dashboards, formatting, mapping, plots and tables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Interactivity </a:t>
            </a:r>
            <a:r>
              <a:rPr lang="en-US" dirty="0"/>
              <a:t>and </a:t>
            </a:r>
            <a:r>
              <a:rPr lang="en-US" dirty="0" err="1" smtClean="0"/>
              <a:t>renderUI</a:t>
            </a:r>
            <a:r>
              <a:rPr lang="en-US" dirty="0" smtClean="0"/>
              <a:t> – </a:t>
            </a:r>
            <a:r>
              <a:rPr lang="en-US" b="1" dirty="0" smtClean="0"/>
              <a:t>24</a:t>
            </a:r>
            <a:r>
              <a:rPr lang="en-US" b="1" baseline="30000" dirty="0" smtClean="0"/>
              <a:t>th</a:t>
            </a:r>
            <a:r>
              <a:rPr lang="en-US" b="1" dirty="0" smtClean="0"/>
              <a:t> Jan</a:t>
            </a:r>
            <a:endParaRPr lang="en-US" b="1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Troubleshooting &amp; “BYO-App” session Fisheries </a:t>
            </a:r>
            <a:r>
              <a:rPr lang="en-US" dirty="0" smtClean="0"/>
              <a:t>Informatics project – </a:t>
            </a:r>
            <a:r>
              <a:rPr lang="en-US" b="1" dirty="0" smtClean="0"/>
              <a:t>31</a:t>
            </a:r>
            <a:r>
              <a:rPr lang="en-US" b="1" baseline="30000" dirty="0" smtClean="0"/>
              <a:t>st</a:t>
            </a:r>
            <a:r>
              <a:rPr lang="en-US" b="1" dirty="0" smtClean="0"/>
              <a:t> Jan</a:t>
            </a:r>
          </a:p>
          <a:p>
            <a:pPr marL="914400" lvl="2" indent="0">
              <a:buNone/>
            </a:pPr>
            <a:r>
              <a:rPr lang="en-US" dirty="0"/>
              <a:t>– Optional </a:t>
            </a:r>
            <a:r>
              <a:rPr lang="en-US" dirty="0" smtClean="0"/>
              <a:t>hands on session</a:t>
            </a:r>
          </a:p>
          <a:p>
            <a:pPr marL="914400" lvl="2" indent="0">
              <a:buNone/>
            </a:pPr>
            <a:r>
              <a:rPr lang="en-US" dirty="0" err="1" smtClean="0"/>
              <a:t>Github</a:t>
            </a:r>
            <a:r>
              <a:rPr lang="en-US" dirty="0" smtClean="0"/>
              <a:t> session</a:t>
            </a:r>
          </a:p>
          <a:p>
            <a:pPr marL="914400" lvl="2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479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913"/>
          <a:stretch/>
        </p:blipFill>
        <p:spPr>
          <a:xfrm>
            <a:off x="3495" y="1489655"/>
            <a:ext cx="12188505" cy="1712422"/>
          </a:xfrm>
        </p:spPr>
      </p:pic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651213" y="3543016"/>
            <a:ext cx="2820761" cy="334508"/>
          </a:xfrm>
        </p:spPr>
        <p:txBody>
          <a:bodyPr/>
          <a:lstStyle/>
          <a:p>
            <a:r>
              <a:rPr lang="en-US" dirty="0" smtClean="0"/>
              <a:t>Multiple tabs and complex </a:t>
            </a:r>
            <a:r>
              <a:rPr lang="en-US" dirty="0" err="1" smtClean="0"/>
              <a:t>ui</a:t>
            </a:r>
            <a:r>
              <a:rPr lang="en-US" dirty="0" smtClean="0"/>
              <a:t> structure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6"/>
          </p:nvPr>
        </p:nvSpPr>
        <p:spPr>
          <a:xfrm>
            <a:off x="8635999" y="3600587"/>
            <a:ext cx="2820761" cy="334508"/>
          </a:xfrm>
        </p:spPr>
        <p:txBody>
          <a:bodyPr/>
          <a:lstStyle/>
          <a:p>
            <a:r>
              <a:rPr lang="en-US" dirty="0"/>
              <a:t>Interactive plots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8635999" y="4757842"/>
            <a:ext cx="3122022" cy="471661"/>
          </a:xfrm>
        </p:spPr>
        <p:txBody>
          <a:bodyPr/>
          <a:lstStyle/>
          <a:p>
            <a:r>
              <a:rPr lang="en-US" dirty="0" smtClean="0"/>
              <a:t>Full </a:t>
            </a:r>
            <a:r>
              <a:rPr lang="en-US" dirty="0" err="1"/>
              <a:t>p</a:t>
            </a:r>
            <a:r>
              <a:rPr lang="en-US" dirty="0" err="1" smtClean="0"/>
              <a:t>lotly</a:t>
            </a:r>
            <a:r>
              <a:rPr lang="en-US" dirty="0" smtClean="0"/>
              <a:t> explanation in session 2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Species Dashboard</a:t>
            </a:r>
            <a:endParaRPr lang="en-US" dirty="0"/>
          </a:p>
        </p:txBody>
      </p:sp>
      <p:sp>
        <p:nvSpPr>
          <p:cNvPr id="18" name="Text Placeholder 11"/>
          <p:cNvSpPr txBox="1">
            <a:spLocks/>
          </p:cNvSpPr>
          <p:nvPr/>
        </p:nvSpPr>
        <p:spPr>
          <a:xfrm>
            <a:off x="666428" y="3600587"/>
            <a:ext cx="2820761" cy="3345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3"/>
                </a:solidFill>
              </a:rPr>
              <a:t>Pop-up </a:t>
            </a:r>
            <a:r>
              <a:rPr lang="en-US" dirty="0" smtClean="0">
                <a:solidFill>
                  <a:schemeClr val="accent3"/>
                </a:solidFill>
              </a:rPr>
              <a:t>message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9" name="Text Placeholder 14"/>
          <p:cNvSpPr txBox="1">
            <a:spLocks/>
          </p:cNvSpPr>
          <p:nvPr/>
        </p:nvSpPr>
        <p:spPr>
          <a:xfrm>
            <a:off x="666428" y="4092825"/>
            <a:ext cx="2820761" cy="4716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 err="1" smtClean="0"/>
              <a:t>showModal</a:t>
            </a:r>
            <a:r>
              <a:rPr lang="en-US" dirty="0" smtClean="0"/>
              <a:t>(</a:t>
            </a:r>
            <a:r>
              <a:rPr lang="en-US" dirty="0" err="1" smtClean="0"/>
              <a:t>modalDialog</a:t>
            </a:r>
            <a:r>
              <a:rPr lang="en-US" dirty="0" smtClean="0"/>
              <a:t>(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 smtClean="0"/>
              <a:t>title </a:t>
            </a:r>
            <a:r>
              <a:rPr lang="en-US" dirty="0"/>
              <a:t>= "Please note",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"This app is best viewed using Google Chrome",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footer = </a:t>
            </a:r>
            <a:r>
              <a:rPr lang="en-US" dirty="0" err="1"/>
              <a:t>modalButton</a:t>
            </a:r>
            <a:r>
              <a:rPr lang="en-US" dirty="0"/>
              <a:t>("OK"),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</a:t>
            </a:r>
            <a:r>
              <a:rPr lang="en-US" dirty="0" err="1"/>
              <a:t>easyClose</a:t>
            </a:r>
            <a:r>
              <a:rPr lang="en-US" dirty="0"/>
              <a:t> = TRUE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</a:t>
            </a:r>
            <a:r>
              <a:rPr lang="en-US" dirty="0" smtClean="0"/>
              <a:t>))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4624796" y="4757843"/>
            <a:ext cx="3122022" cy="471661"/>
          </a:xfrm>
        </p:spPr>
        <p:txBody>
          <a:bodyPr/>
          <a:lstStyle/>
          <a:p>
            <a:r>
              <a:rPr lang="en-US" dirty="0" smtClean="0"/>
              <a:t>Explore more in layout section – Session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84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35" b="34635"/>
          <a:stretch>
            <a:fillRect/>
          </a:stretch>
        </p:blipFill>
        <p:spPr>
          <a:xfrm>
            <a:off x="0" y="1386949"/>
            <a:ext cx="12192000" cy="211931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</a:t>
            </a:r>
            <a:r>
              <a:rPr lang="en-US" dirty="0" err="1" smtClean="0"/>
              <a:t>Stockbook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2820761" cy="334508"/>
          </a:xfrm>
        </p:spPr>
        <p:txBody>
          <a:bodyPr/>
          <a:lstStyle/>
          <a:p>
            <a:r>
              <a:rPr lang="en-US" dirty="0" smtClean="0"/>
              <a:t>Reactive filters</a:t>
            </a:r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4623026" y="3802065"/>
            <a:ext cx="2820761" cy="33450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8635998" y="3802064"/>
            <a:ext cx="2820761" cy="334508"/>
          </a:xfrm>
        </p:spPr>
        <p:txBody>
          <a:bodyPr/>
          <a:lstStyle/>
          <a:p>
            <a:r>
              <a:rPr lang="en-US" dirty="0" smtClean="0"/>
              <a:t>Reactive content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2820761" cy="1496898"/>
          </a:xfrm>
        </p:spPr>
        <p:txBody>
          <a:bodyPr/>
          <a:lstStyle/>
          <a:p>
            <a:r>
              <a:rPr lang="en-US" dirty="0" smtClean="0"/>
              <a:t>Selecting Stock different dropdown options based on species selected</a:t>
            </a:r>
          </a:p>
          <a:p>
            <a:r>
              <a:rPr lang="en-US" dirty="0" err="1" smtClean="0"/>
              <a:t>renderUI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623026" y="4294303"/>
            <a:ext cx="2820761" cy="14968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8635999" y="4294303"/>
            <a:ext cx="2820761" cy="1496898"/>
          </a:xfrm>
        </p:spPr>
        <p:txBody>
          <a:bodyPr/>
          <a:lstStyle/>
          <a:p>
            <a:r>
              <a:rPr lang="en-US" dirty="0" err="1"/>
              <a:t>renderUI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969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77" b="50569"/>
          <a:stretch/>
        </p:blipFill>
        <p:spPr/>
      </p:pic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Leaflet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4489269" y="3802065"/>
            <a:ext cx="2820761" cy="334508"/>
          </a:xfrm>
        </p:spPr>
        <p:txBody>
          <a:bodyPr/>
          <a:lstStyle/>
          <a:p>
            <a:r>
              <a:rPr lang="en-US" dirty="0" smtClean="0"/>
              <a:t>View &amp; download PDF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Reactive charts and </a:t>
            </a:r>
            <a:r>
              <a:rPr lang="en-US" dirty="0" err="1" smtClean="0"/>
              <a:t>infoboxes</a:t>
            </a:r>
            <a:r>
              <a:rPr lang="en-US" dirty="0" smtClean="0"/>
              <a:t> - UI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 err="1"/>
              <a:t>output$map</a:t>
            </a:r>
            <a:r>
              <a:rPr lang="en-US" dirty="0"/>
              <a:t> &lt;- </a:t>
            </a:r>
            <a:r>
              <a:rPr lang="en-US" b="1" dirty="0" err="1"/>
              <a:t>renderLeaflet</a:t>
            </a:r>
            <a:r>
              <a:rPr lang="en-US" dirty="0"/>
              <a:t>({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leaflet() %&gt;%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</a:t>
            </a:r>
            <a:r>
              <a:rPr lang="en-US" dirty="0" err="1"/>
              <a:t>addProviderTiles</a:t>
            </a:r>
            <a:r>
              <a:rPr lang="en-US" dirty="0"/>
              <a:t>(</a:t>
            </a:r>
            <a:r>
              <a:rPr lang="en-US" dirty="0" err="1"/>
              <a:t>providers$Esri.OceanBasemap</a:t>
            </a:r>
            <a:r>
              <a:rPr lang="en-US" dirty="0"/>
              <a:t>) %&gt;%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</a:t>
            </a:r>
            <a:r>
              <a:rPr lang="en-US" dirty="0" err="1"/>
              <a:t>setView</a:t>
            </a:r>
            <a:r>
              <a:rPr lang="en-US" dirty="0"/>
              <a:t>(</a:t>
            </a:r>
            <a:r>
              <a:rPr lang="en-US" dirty="0" err="1"/>
              <a:t>lng</a:t>
            </a:r>
            <a:r>
              <a:rPr lang="en-US" dirty="0"/>
              <a:t> = -8.2124, </a:t>
            </a:r>
            <a:r>
              <a:rPr lang="en-US" dirty="0" err="1"/>
              <a:t>lat</a:t>
            </a:r>
            <a:r>
              <a:rPr lang="en-US" dirty="0"/>
              <a:t> = 53.2734, zoom = 6)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})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>
          <a:xfrm>
            <a:off x="4294553" y="4294303"/>
            <a:ext cx="3213462" cy="2694326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 err="1" smtClean="0"/>
              <a:t>observeEvent</a:t>
            </a:r>
            <a:r>
              <a:rPr lang="en-US" dirty="0" smtClean="0"/>
              <a:t>(input$modal1</a:t>
            </a:r>
            <a:r>
              <a:rPr lang="en-US" dirty="0"/>
              <a:t>,{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</a:t>
            </a:r>
            <a:r>
              <a:rPr lang="en-US" dirty="0" err="1"/>
              <a:t>showModal</a:t>
            </a:r>
            <a:r>
              <a:rPr lang="en-US" dirty="0"/>
              <a:t>(</a:t>
            </a:r>
            <a:r>
              <a:rPr lang="en-US" b="1" dirty="0" err="1"/>
              <a:t>modalDialog</a:t>
            </a:r>
            <a:r>
              <a:rPr lang="en-US" dirty="0"/>
              <a:t>(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</a:t>
            </a:r>
            <a:r>
              <a:rPr lang="en-US" dirty="0" err="1" smtClean="0"/>
              <a:t>tags$iframe</a:t>
            </a:r>
            <a:r>
              <a:rPr lang="en-US" dirty="0" smtClean="0"/>
              <a:t>(style</a:t>
            </a:r>
            <a:r>
              <a:rPr lang="en-US" dirty="0"/>
              <a:t>="height:800px; width:100%; scrolling=yes",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          </a:t>
            </a:r>
            <a:r>
              <a:rPr lang="en-US" dirty="0" err="1"/>
              <a:t>src</a:t>
            </a:r>
            <a:r>
              <a:rPr lang="en-US" dirty="0" smtClean="0"/>
              <a:t>=“</a:t>
            </a:r>
            <a:r>
              <a:rPr lang="en-US" dirty="0" err="1"/>
              <a:t>m</a:t>
            </a:r>
            <a:r>
              <a:rPr lang="en-US" dirty="0" err="1" smtClean="0"/>
              <a:t>yfile</a:t>
            </a:r>
            <a:r>
              <a:rPr lang="en-US" dirty="0" smtClean="0"/>
              <a:t>"),</a:t>
            </a:r>
            <a:endParaRPr lang="en-US" dirty="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title= </a:t>
            </a:r>
            <a:r>
              <a:rPr lang="en-US" dirty="0" smtClean="0"/>
              <a:t>“title",</a:t>
            </a:r>
            <a:endParaRPr lang="en-US" dirty="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</a:t>
            </a:r>
            <a:r>
              <a:rPr lang="en-US" dirty="0" err="1"/>
              <a:t>easyClose</a:t>
            </a:r>
            <a:r>
              <a:rPr lang="en-US" dirty="0"/>
              <a:t> = TRUE,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footer = NULL))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})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803397" y="4294303"/>
            <a:ext cx="4269783" cy="149689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b="1" dirty="0" err="1" smtClean="0"/>
              <a:t>dashboardPage</a:t>
            </a:r>
            <a:r>
              <a:rPr lang="en-US" dirty="0"/>
              <a:t>(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</a:t>
            </a:r>
            <a:r>
              <a:rPr lang="en-US" dirty="0" err="1"/>
              <a:t>dashboardHeader</a:t>
            </a:r>
            <a:r>
              <a:rPr lang="en-US" dirty="0"/>
              <a:t>(disable = TRUE),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</a:t>
            </a:r>
            <a:r>
              <a:rPr lang="en-US" dirty="0" err="1"/>
              <a:t>dashboardSidebar</a:t>
            </a:r>
            <a:r>
              <a:rPr lang="en-US" dirty="0"/>
              <a:t>(disable = TRUE),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</a:t>
            </a:r>
            <a:r>
              <a:rPr lang="en-US" dirty="0" err="1"/>
              <a:t>dashboardBody</a:t>
            </a:r>
            <a:r>
              <a:rPr lang="en-US" dirty="0"/>
              <a:t>(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</a:t>
            </a:r>
            <a:r>
              <a:rPr lang="en-US" dirty="0" err="1" smtClean="0"/>
              <a:t>fluidPage</a:t>
            </a:r>
            <a:r>
              <a:rPr lang="en-US" dirty="0" smtClean="0"/>
              <a:t>(</a:t>
            </a:r>
            <a:r>
              <a:rPr lang="en-US" dirty="0" err="1" smtClean="0"/>
              <a:t>fluidRow</a:t>
            </a:r>
            <a:r>
              <a:rPr lang="en-US" dirty="0" smtClean="0"/>
              <a:t>(</a:t>
            </a:r>
            <a:r>
              <a:rPr lang="en-US" b="1" dirty="0" err="1" smtClean="0"/>
              <a:t>valueBoxOutput</a:t>
            </a:r>
            <a:r>
              <a:rPr lang="en-US" dirty="0"/>
              <a:t>("box1"),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         </a:t>
            </a:r>
            <a:r>
              <a:rPr lang="en-US" dirty="0" err="1"/>
              <a:t>valueBoxOutput</a:t>
            </a:r>
            <a:r>
              <a:rPr lang="en-US" dirty="0"/>
              <a:t>("box2"),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         </a:t>
            </a:r>
            <a:r>
              <a:rPr lang="en-US" dirty="0" err="1"/>
              <a:t>valueBoxOutput</a:t>
            </a:r>
            <a:r>
              <a:rPr lang="en-US" dirty="0"/>
              <a:t>("box3")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      ),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IGFS Data Explorer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963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436914" y="3789776"/>
            <a:ext cx="3203305" cy="334508"/>
          </a:xfrm>
        </p:spPr>
        <p:txBody>
          <a:bodyPr/>
          <a:lstStyle/>
          <a:p>
            <a:r>
              <a:rPr lang="en-US" dirty="0" smtClean="0"/>
              <a:t>Leaflet + adaptive page 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7627484" y="3789776"/>
            <a:ext cx="2820761" cy="334508"/>
          </a:xfrm>
        </p:spPr>
        <p:txBody>
          <a:bodyPr/>
          <a:lstStyle/>
          <a:p>
            <a:r>
              <a:rPr lang="en-US" dirty="0" smtClean="0"/>
              <a:t>Download map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956133" y="4282014"/>
            <a:ext cx="4464953" cy="1884428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b="1" dirty="0" err="1"/>
              <a:t>leafletOutput</a:t>
            </a:r>
            <a:r>
              <a:rPr lang="en-US" sz="1600" b="1" dirty="0"/>
              <a:t>(</a:t>
            </a:r>
            <a:r>
              <a:rPr lang="en-US" sz="1600" dirty="0" err="1"/>
              <a:t>outputId</a:t>
            </a:r>
            <a:r>
              <a:rPr lang="en-US" sz="1600" dirty="0"/>
              <a:t> = "map", width = "100%", height = "100%"),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b="1" dirty="0" err="1"/>
              <a:t>absolutePanel</a:t>
            </a:r>
            <a:r>
              <a:rPr lang="en-US" sz="1600" dirty="0"/>
              <a:t>(id = "controls", class = "panel panel-default", style = 'overflow-y:scroll;max-height:575px;', fixed = FALSE, </a:t>
            </a:r>
            <a:r>
              <a:rPr lang="en-US" sz="1600" dirty="0" err="1"/>
              <a:t>draggable</a:t>
            </a:r>
            <a:r>
              <a:rPr lang="en-US" sz="1600" dirty="0"/>
              <a:t> = FALSE, …)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 tagging</a:t>
            </a:r>
            <a:endParaRPr lang="en-US" dirty="0"/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" t="716" r="-175" b="66428"/>
          <a:stretch/>
        </p:blipFill>
        <p:spPr>
          <a:xfrm>
            <a:off x="1" y="1188719"/>
            <a:ext cx="12204052" cy="2103120"/>
          </a:xfrm>
        </p:spPr>
      </p:pic>
      <p:sp>
        <p:nvSpPr>
          <p:cNvPr id="11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7249886" y="4198510"/>
            <a:ext cx="3762103" cy="1496898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b="1" dirty="0" err="1" smtClean="0"/>
              <a:t>downloadHandler</a:t>
            </a:r>
            <a:r>
              <a:rPr lang="en-US" sz="1600" dirty="0" smtClean="0"/>
              <a:t>(…)</a:t>
            </a:r>
            <a:endParaRPr lang="en-US" sz="1600" dirty="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dirty="0"/>
              <a:t>Creates filename and writes content of file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600" b="1" dirty="0" err="1"/>
              <a:t>downloadButton</a:t>
            </a:r>
            <a:r>
              <a:rPr lang="en-US" sz="1600" dirty="0"/>
              <a:t>(</a:t>
            </a:r>
            <a:r>
              <a:rPr lang="en-US" sz="1600" dirty="0" err="1"/>
              <a:t>outputId</a:t>
            </a:r>
            <a:r>
              <a:rPr lang="en-US" sz="1600" dirty="0"/>
              <a:t> = "dl", label = "Download Map")</a:t>
            </a:r>
          </a:p>
        </p:txBody>
      </p:sp>
    </p:spTree>
    <p:extLst>
      <p:ext uri="{BB962C8B-B14F-4D97-AF65-F5344CB8AC3E}">
        <p14:creationId xmlns:p14="http://schemas.microsoft.com/office/powerpoint/2010/main" val="3022194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Outline</a:t>
            </a:r>
          </a:p>
          <a:p>
            <a:pPr lvl="1"/>
            <a:r>
              <a:rPr lang="en-US" dirty="0"/>
              <a:t>Layout options</a:t>
            </a:r>
          </a:p>
          <a:p>
            <a:pPr lvl="1"/>
            <a:r>
              <a:rPr lang="en-US" dirty="0"/>
              <a:t>Themes &amp; dashboards</a:t>
            </a:r>
          </a:p>
          <a:p>
            <a:pPr lvl="1"/>
            <a:r>
              <a:rPr lang="en-US" dirty="0"/>
              <a:t>HTML formatting</a:t>
            </a:r>
          </a:p>
          <a:p>
            <a:pPr lvl="1"/>
            <a:r>
              <a:rPr lang="en-US" dirty="0"/>
              <a:t>Mapping with Leaflet</a:t>
            </a:r>
          </a:p>
          <a:p>
            <a:pPr lvl="1"/>
            <a:r>
              <a:rPr lang="en-US" dirty="0"/>
              <a:t>Plots with </a:t>
            </a:r>
            <a:r>
              <a:rPr lang="en-US" dirty="0" err="1"/>
              <a:t>plotly</a:t>
            </a:r>
            <a:r>
              <a:rPr lang="en-US" dirty="0"/>
              <a:t> and </a:t>
            </a:r>
            <a:r>
              <a:rPr lang="en-US" dirty="0" err="1"/>
              <a:t>ggplot</a:t>
            </a:r>
            <a:endParaRPr lang="en-US" dirty="0"/>
          </a:p>
          <a:p>
            <a:pPr lvl="1"/>
            <a:r>
              <a:rPr lang="en-US" dirty="0"/>
              <a:t>Tables with </a:t>
            </a:r>
            <a:r>
              <a:rPr lang="en-US" dirty="0" err="1"/>
              <a:t>Datatable</a:t>
            </a:r>
            <a:r>
              <a:rPr lang="en-US" dirty="0"/>
              <a:t> 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8" name="Picture Placeholder 6"/>
          <p:cNvPicPr preferRelativeResize="0"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044" y="1463040"/>
            <a:ext cx="4836160" cy="310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949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</a:p>
          <a:p>
            <a:pPr lvl="1"/>
            <a:r>
              <a:rPr lang="en-US" dirty="0" smtClean="0"/>
              <a:t>Introduction to shiny</a:t>
            </a:r>
          </a:p>
          <a:p>
            <a:pPr lvl="1"/>
            <a:r>
              <a:rPr lang="en-US" dirty="0" smtClean="0"/>
              <a:t>Structure &amp; Basic code template</a:t>
            </a:r>
          </a:p>
          <a:p>
            <a:pPr lvl="1"/>
            <a:r>
              <a:rPr lang="en-US" dirty="0" smtClean="0"/>
              <a:t>Widget examples</a:t>
            </a:r>
          </a:p>
          <a:p>
            <a:pPr lvl="1"/>
            <a:r>
              <a:rPr lang="en-US" dirty="0" smtClean="0"/>
              <a:t>6 basic apps</a:t>
            </a:r>
          </a:p>
          <a:p>
            <a:pPr lvl="1"/>
            <a:r>
              <a:rPr lang="en-US" dirty="0" smtClean="0"/>
              <a:t>Sharing apps</a:t>
            </a:r>
          </a:p>
          <a:p>
            <a:pPr lvl="1"/>
            <a:r>
              <a:rPr lang="en-US" dirty="0" smtClean="0"/>
              <a:t>Fisheries Informatics apps</a:t>
            </a:r>
          </a:p>
          <a:p>
            <a:pPr marL="914400" lvl="2" indent="0">
              <a:buNone/>
            </a:pPr>
            <a:r>
              <a:rPr lang="en-US" dirty="0"/>
              <a:t>-</a:t>
            </a:r>
            <a:r>
              <a:rPr lang="en-US" dirty="0" smtClean="0"/>
              <a:t> Interesting </a:t>
            </a:r>
            <a:r>
              <a:rPr lang="en-US" dirty="0"/>
              <a:t>f</a:t>
            </a:r>
            <a:r>
              <a:rPr lang="en-US" dirty="0" smtClean="0"/>
              <a:t>unctionalities</a:t>
            </a:r>
            <a:endParaRPr lang="en-US" dirty="0"/>
          </a:p>
        </p:txBody>
      </p:sp>
      <p:pic>
        <p:nvPicPr>
          <p:cNvPr id="4" name="Picture Placeholder 6"/>
          <p:cNvPicPr preferRelativeResize="0"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044" y="1463040"/>
            <a:ext cx="4836160" cy="310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24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6003"/>
          <a:stretch>
            <a:fillRect/>
          </a:stretch>
        </p:blipFill>
        <p:spPr/>
      </p:pic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Shiny!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579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5" y="1463040"/>
            <a:ext cx="6986451" cy="4770098"/>
          </a:xfrm>
        </p:spPr>
        <p:txBody>
          <a:bodyPr/>
          <a:lstStyle/>
          <a:p>
            <a:r>
              <a:rPr lang="en-US" dirty="0" smtClean="0"/>
              <a:t>What is it?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An R </a:t>
            </a:r>
            <a:r>
              <a:rPr lang="en-US" dirty="0"/>
              <a:t>package that makes it easy to build </a:t>
            </a:r>
            <a:r>
              <a:rPr lang="en-US" b="1" dirty="0"/>
              <a:t>interactive web applications </a:t>
            </a:r>
            <a:r>
              <a:rPr lang="en-US" dirty="0"/>
              <a:t>(apps) straight from </a:t>
            </a:r>
            <a:r>
              <a:rPr lang="en-US" dirty="0" smtClean="0"/>
              <a:t>R.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Combines the </a:t>
            </a:r>
            <a:r>
              <a:rPr lang="en-US" b="1" dirty="0" smtClean="0"/>
              <a:t>computational power of R </a:t>
            </a:r>
            <a:r>
              <a:rPr lang="en-US" dirty="0" smtClean="0"/>
              <a:t>with the interactivity of the modern web.</a:t>
            </a:r>
          </a:p>
          <a:p>
            <a:r>
              <a:rPr lang="en-US" dirty="0" smtClean="0"/>
              <a:t>Can host standalone apps on a webpage, embed them into R markdown documents or build dashboards</a:t>
            </a:r>
          </a:p>
          <a:p>
            <a:r>
              <a:rPr lang="en-US" dirty="0" smtClean="0"/>
              <a:t>Extend your shiny apps with</a:t>
            </a:r>
          </a:p>
          <a:p>
            <a:pPr lvl="1"/>
            <a:r>
              <a:rPr lang="en-US" dirty="0" smtClean="0"/>
              <a:t>CSS themes</a:t>
            </a:r>
          </a:p>
          <a:p>
            <a:pPr lvl="1"/>
            <a:r>
              <a:rPr lang="en-US" dirty="0" smtClean="0"/>
              <a:t>Html widgets</a:t>
            </a:r>
          </a:p>
          <a:p>
            <a:pPr lvl="1"/>
            <a:r>
              <a:rPr lang="en-US" dirty="0" smtClean="0"/>
              <a:t>JavaScript actions</a:t>
            </a:r>
          </a:p>
        </p:txBody>
      </p:sp>
    </p:spTree>
    <p:extLst>
      <p:ext uri="{BB962C8B-B14F-4D97-AF65-F5344CB8AC3E}">
        <p14:creationId xmlns:p14="http://schemas.microsoft.com/office/powerpoint/2010/main" val="2878963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Shiny - options</a:t>
            </a:r>
            <a:endParaRPr lang="en-US" dirty="0"/>
          </a:p>
        </p:txBody>
      </p:sp>
      <p:pic>
        <p:nvPicPr>
          <p:cNvPr id="3" name="Picture 2">
            <a:hlinkClick r:id="rId2"/>
          </p:cNvPr>
          <p:cNvPicPr>
            <a:picLocks noChangeAspect="1"/>
          </p:cNvPicPr>
          <p:nvPr/>
        </p:nvPicPr>
        <p:blipFill rotWithShape="1">
          <a:blip r:embed="rId3"/>
          <a:srcRect b="2784"/>
          <a:stretch/>
        </p:blipFill>
        <p:spPr>
          <a:xfrm>
            <a:off x="756211" y="1234838"/>
            <a:ext cx="10554391" cy="507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66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434" y="405698"/>
            <a:ext cx="11174186" cy="590931"/>
          </a:xfrm>
        </p:spPr>
        <p:txBody>
          <a:bodyPr/>
          <a:lstStyle/>
          <a:p>
            <a:r>
              <a:rPr lang="en-US" dirty="0" smtClean="0"/>
              <a:t>Structure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333974" y="2887662"/>
            <a:ext cx="1997182" cy="1563834"/>
            <a:chOff x="3029917" y="3166163"/>
            <a:chExt cx="1852047" cy="1119146"/>
          </a:xfrm>
        </p:grpSpPr>
        <p:sp>
          <p:nvSpPr>
            <p:cNvPr id="5" name="Rounded Rectangle 4"/>
            <p:cNvSpPr/>
            <p:nvPr/>
          </p:nvSpPr>
          <p:spPr>
            <a:xfrm>
              <a:off x="3029917" y="3166163"/>
              <a:ext cx="1852047" cy="774916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153903" y="3223480"/>
              <a:ext cx="1604075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dirty="0" err="1">
                  <a:solidFill>
                    <a:schemeClr val="bg1"/>
                  </a:solidFill>
                </a:rPr>
                <a:t>app.R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endParaRPr lang="en-US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sz="1200" dirty="0" smtClean="0">
                  <a:solidFill>
                    <a:schemeClr val="bg1"/>
                  </a:solidFill>
                </a:rPr>
                <a:t>(R script)</a:t>
              </a:r>
              <a:endParaRPr lang="en-US" sz="1200" dirty="0">
                <a:solidFill>
                  <a:schemeClr val="bg1"/>
                </a:solidFill>
              </a:endParaRPr>
            </a:p>
            <a:p>
              <a:endParaRPr lang="en-US" dirty="0"/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4423891" y="1357618"/>
            <a:ext cx="2005541" cy="1017855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solidFill>
                  <a:schemeClr val="bg1"/>
                </a:solidFill>
              </a:rPr>
              <a:t>ui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423891" y="2950639"/>
            <a:ext cx="2005541" cy="1017855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423891" y="4543664"/>
            <a:ext cx="2005541" cy="1017855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44332" y="3198242"/>
            <a:ext cx="2005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server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51171" y="4883313"/>
            <a:ext cx="21918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bg1"/>
                </a:solidFill>
              </a:rPr>
              <a:t>shinyApp</a:t>
            </a:r>
            <a:r>
              <a:rPr lang="en-US" sz="1600" dirty="0" smtClean="0">
                <a:solidFill>
                  <a:schemeClr val="bg1"/>
                </a:solidFill>
              </a:rPr>
              <a:t>(</a:t>
            </a:r>
            <a:r>
              <a:rPr lang="en-US" sz="1600" dirty="0" err="1" smtClean="0">
                <a:solidFill>
                  <a:schemeClr val="bg1"/>
                </a:solidFill>
              </a:rPr>
              <a:t>ui,server</a:t>
            </a:r>
            <a:r>
              <a:rPr lang="en-US" sz="1600" dirty="0" smtClean="0">
                <a:solidFill>
                  <a:schemeClr val="bg1"/>
                </a:solidFill>
              </a:rPr>
              <a:t>)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12" name="Elbow Connector 11"/>
          <p:cNvCxnSpPr>
            <a:stCxn id="5" idx="3"/>
            <a:endCxn id="7" idx="1"/>
          </p:cNvCxnSpPr>
          <p:nvPr/>
        </p:nvCxnSpPr>
        <p:spPr>
          <a:xfrm flipV="1">
            <a:off x="3331156" y="1866546"/>
            <a:ext cx="1092735" cy="15625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5" idx="3"/>
            <a:endCxn id="9" idx="1"/>
          </p:cNvCxnSpPr>
          <p:nvPr/>
        </p:nvCxnSpPr>
        <p:spPr>
          <a:xfrm>
            <a:off x="3331156" y="3429075"/>
            <a:ext cx="1092735" cy="162351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225213" y="1499713"/>
            <a:ext cx="2941458" cy="733663"/>
          </a:xfrm>
          <a:prstGeom prst="leftArrow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What it looks like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225213" y="3092736"/>
            <a:ext cx="2941458" cy="733663"/>
          </a:xfrm>
          <a:prstGeom prst="leftArrow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What it does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225213" y="4685759"/>
            <a:ext cx="2941458" cy="733663"/>
          </a:xfrm>
          <a:prstGeom prst="leftArrow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Makes it work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5" idx="3"/>
            <a:endCxn id="10" idx="1"/>
          </p:cNvCxnSpPr>
          <p:nvPr/>
        </p:nvCxnSpPr>
        <p:spPr>
          <a:xfrm>
            <a:off x="3331156" y="3429075"/>
            <a:ext cx="1113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667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App Template</a:t>
            </a:r>
          </a:p>
        </p:txBody>
      </p:sp>
      <p:sp>
        <p:nvSpPr>
          <p:cNvPr id="4" name="Rectangle 3"/>
          <p:cNvSpPr/>
          <p:nvPr/>
        </p:nvSpPr>
        <p:spPr>
          <a:xfrm>
            <a:off x="300446" y="1959430"/>
            <a:ext cx="5695405" cy="4193176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4" t="7367" r="8180" b="3276"/>
          <a:stretch/>
        </p:blipFill>
        <p:spPr>
          <a:xfrm>
            <a:off x="571500" y="2243911"/>
            <a:ext cx="5126433" cy="3474720"/>
          </a:xfrm>
          <a:prstGeom prst="rect">
            <a:avLst/>
          </a:prstGeom>
        </p:spPr>
      </p:pic>
      <p:sp>
        <p:nvSpPr>
          <p:cNvPr id="11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6720114" y="2086819"/>
            <a:ext cx="4900386" cy="4193176"/>
          </a:xfrm>
        </p:spPr>
        <p:txBody>
          <a:bodyPr/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600" dirty="0" smtClean="0"/>
              <a:t>Load required packages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600" dirty="0" smtClean="0"/>
              <a:t>Construct the layout and structure (more options in session 2)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600" dirty="0" smtClean="0"/>
              <a:t>A function with instructions on how to build and rebuild the R objects displayed in the </a:t>
            </a:r>
            <a:r>
              <a:rPr lang="en-US" sz="1600" dirty="0" err="1" smtClean="0"/>
              <a:t>ui</a:t>
            </a:r>
            <a:endParaRPr lang="en-US" sz="1600" dirty="0" smtClean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600" dirty="0" smtClean="0"/>
              <a:t>Function combining the two sections  into a functioning app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59083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Widgets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983371" y="1372393"/>
            <a:ext cx="5642792" cy="510833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Widgets need;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/>
              <a:t>A </a:t>
            </a:r>
            <a:r>
              <a:rPr lang="en-US" sz="1800" b="1" dirty="0" smtClean="0"/>
              <a:t>name</a:t>
            </a:r>
            <a:r>
              <a:rPr lang="en-US" sz="1800" dirty="0" smtClean="0"/>
              <a:t> for the widget. The user will not see this name but you can use it to access the widgets value and create reactive elements based on it. This is the </a:t>
            </a:r>
            <a:r>
              <a:rPr lang="en-US" sz="1800" dirty="0" err="1" smtClean="0"/>
              <a:t>inputId</a:t>
            </a:r>
            <a:r>
              <a:rPr lang="en-US" sz="1800" dirty="0" smtClean="0"/>
              <a:t> or </a:t>
            </a:r>
            <a:r>
              <a:rPr lang="en-US" sz="1800" dirty="0" err="1" smtClean="0"/>
              <a:t>outputId</a:t>
            </a:r>
            <a:endParaRPr lang="en-US" sz="18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/>
              <a:t>A </a:t>
            </a:r>
            <a:r>
              <a:rPr lang="en-US" sz="1800" b="1" dirty="0" smtClean="0"/>
              <a:t>label</a:t>
            </a:r>
            <a:r>
              <a:rPr lang="en-US" sz="1800" dirty="0" smtClean="0"/>
              <a:t>. This should be a character string and will appear with the widget in your app. it can be an empty string “”.</a:t>
            </a:r>
          </a:p>
          <a:p>
            <a:pPr marL="0" indent="0">
              <a:buNone/>
            </a:pPr>
            <a:r>
              <a:rPr lang="en-US" dirty="0" smtClean="0"/>
              <a:t>In this example the name is “action” and the label is “Action”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53" y="1540595"/>
            <a:ext cx="5795218" cy="42685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407" y="5299803"/>
            <a:ext cx="5882466" cy="391121"/>
          </a:xfrm>
          <a:prstGeom prst="rect">
            <a:avLst/>
          </a:prstGeom>
        </p:spPr>
      </p:pic>
      <p:sp>
        <p:nvSpPr>
          <p:cNvPr id="6" name="Text Placeholder 5"/>
          <p:cNvSpPr txBox="1">
            <a:spLocks/>
          </p:cNvSpPr>
          <p:nvPr/>
        </p:nvSpPr>
        <p:spPr>
          <a:xfrm>
            <a:off x="2352451" y="645907"/>
            <a:ext cx="7862704" cy="3345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smtClean="0">
                <a:solidFill>
                  <a:schemeClr val="accent3"/>
                </a:solidFill>
              </a:rPr>
              <a:t>visible or interactive element that your user can interact with</a:t>
            </a:r>
            <a:endParaRPr lang="en-US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918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_Template_03_CA - v7" id="{215D63C3-B139-4AD7-9F60-51396BC82D2C}" vid="{FAE53EBD-DCD0-4C4A-8B10-EB06EA2364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0439D9-8631-4FC1-BCE0-1BDB23425EE1}">
  <ds:schemaRefs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fb0879af-3eba-417a-a55a-ffe6dcd6ca77"/>
    <ds:schemaRef ds:uri="http://purl.org/dc/elements/1.1/"/>
    <ds:schemaRef ds:uri="http://schemas.microsoft.com/office/2006/metadata/properties"/>
    <ds:schemaRef ds:uri="6dc4bcd6-49db-4c07-9060-8acfc67cef9f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7D8A4B1-1036-4F2B-9C1A-A86F68D314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3BE856-B6C2-4675-AE16-47A27D415D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Ocean presentation</Template>
  <TotalTime>0</TotalTime>
  <Words>1044</Words>
  <Application>Microsoft Office PowerPoint</Application>
  <PresentationFormat>Widescreen</PresentationFormat>
  <Paragraphs>171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Century Gothic</vt:lpstr>
      <vt:lpstr>Courier New</vt:lpstr>
      <vt:lpstr>Office Theme</vt:lpstr>
      <vt:lpstr>Shiny</vt:lpstr>
      <vt:lpstr>Outline </vt:lpstr>
      <vt:lpstr>Session 1</vt:lpstr>
      <vt:lpstr>Shiny!</vt:lpstr>
      <vt:lpstr>Shiny</vt:lpstr>
      <vt:lpstr>Shiny - options</vt:lpstr>
      <vt:lpstr>Structure</vt:lpstr>
      <vt:lpstr>Basic App Template</vt:lpstr>
      <vt:lpstr>Widgets</vt:lpstr>
      <vt:lpstr>ui</vt:lpstr>
      <vt:lpstr>server</vt:lpstr>
      <vt:lpstr>Result</vt:lpstr>
      <vt:lpstr>Full code</vt:lpstr>
      <vt:lpstr>Now you…</vt:lpstr>
      <vt:lpstr>Examples - Built in</vt:lpstr>
      <vt:lpstr>Sharing your apps</vt:lpstr>
      <vt:lpstr>Sharing your apps</vt:lpstr>
      <vt:lpstr>Shinyapps.io</vt:lpstr>
      <vt:lpstr>Fisheries Informatics Project</vt:lpstr>
      <vt:lpstr>Species Dashboard</vt:lpstr>
      <vt:lpstr>Digital Stockbook</vt:lpstr>
      <vt:lpstr>IGFS Data Explorer</vt:lpstr>
      <vt:lpstr>Cod tagging</vt:lpstr>
      <vt:lpstr>Session 2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2018-10-08T09:45:36Z</dcterms:created>
  <dcterms:modified xsi:type="dcterms:W3CDTF">2019-01-09T14:12:01Z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